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86" r:id="rId4"/>
    <p:sldId id="287" r:id="rId5"/>
    <p:sldId id="283" r:id="rId6"/>
    <p:sldId id="281" r:id="rId7"/>
    <p:sldId id="272" r:id="rId8"/>
    <p:sldId id="314" r:id="rId9"/>
    <p:sldId id="275" r:id="rId10"/>
    <p:sldId id="274" r:id="rId11"/>
    <p:sldId id="273" r:id="rId12"/>
    <p:sldId id="271" r:id="rId13"/>
    <p:sldId id="277" r:id="rId14"/>
    <p:sldId id="278" r:id="rId15"/>
    <p:sldId id="257" r:id="rId16"/>
    <p:sldId id="309" r:id="rId17"/>
    <p:sldId id="268" r:id="rId18"/>
    <p:sldId id="269" r:id="rId19"/>
    <p:sldId id="266" r:id="rId20"/>
    <p:sldId id="293" r:id="rId21"/>
    <p:sldId id="270" r:id="rId22"/>
  </p:sldIdLst>
  <p:sldSz cx="9144000" cy="6858000" type="screen4x3"/>
  <p:notesSz cx="6888163" cy="100203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5808"/>
    <a:srgbClr val="FFFFCC"/>
    <a:srgbClr val="00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отдельных народов Республики Крым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B85808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  <c:spPr>
              <a:solidFill>
                <a:srgbClr val="FF99FF"/>
              </a:solidFill>
            </c:spPr>
          </c:dPt>
          <c:dLbls>
            <c:dLbl>
              <c:idx val="0"/>
              <c:layout>
                <c:manualLayout>
                  <c:x val="-0.12733880538846654"/>
                  <c:y val="-0.18760961083689115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01581085346778"/>
                  <c:y val="-2.126747821670608E-2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9642716065058031E-2"/>
                  <c:y val="0.12144731934546955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197510241366479"/>
                  <c:y val="-6.8863049608244584E-3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869870278963712E-2"/>
                  <c:y val="-2.5317458113119706E-2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2885632857372109"/>
                  <c:y val="-2.5023013315980763E-2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1822910329187411E-3"/>
                  <c:y val="0.10422502658434778"/>
                </c:manualLayout>
              </c:layout>
              <c:spPr/>
              <c:txPr>
                <a:bodyPr/>
                <a:lstStyle/>
                <a:p>
                  <a:pPr>
                    <a:defRPr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Русские</c:v>
                </c:pt>
                <c:pt idx="1">
                  <c:v>Украинцы</c:v>
                </c:pt>
                <c:pt idx="2">
                  <c:v>Крымские татары</c:v>
                </c:pt>
                <c:pt idx="3">
                  <c:v>Белорусы</c:v>
                </c:pt>
                <c:pt idx="4">
                  <c:v>Армяне</c:v>
                </c:pt>
                <c:pt idx="5">
                  <c:v>Караимы, Крымчаки</c:v>
                </c:pt>
                <c:pt idx="6">
                  <c:v>Греки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0.65</c:v>
                </c:pt>
                <c:pt idx="1">
                  <c:v>0.15</c:v>
                </c:pt>
                <c:pt idx="2">
                  <c:v>0.13</c:v>
                </c:pt>
                <c:pt idx="3">
                  <c:v>0.01</c:v>
                </c:pt>
                <c:pt idx="4" formatCode="0.00%">
                  <c:v>5.0000000000000001E-3</c:v>
                </c:pt>
                <c:pt idx="5" formatCode="0.00%">
                  <c:v>2E-3</c:v>
                </c:pt>
                <c:pt idx="6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302690353629141"/>
          <c:y val="7.4906524936382723E-2"/>
          <c:w val="0.32432639759603432"/>
          <c:h val="0.43783213902159018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r="8048"/>
          <a:stretch/>
        </p:blipFill>
        <p:spPr>
          <a:xfrm>
            <a:off x="0" y="4672"/>
            <a:ext cx="9144000" cy="6839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48" y="13443"/>
            <a:ext cx="9145247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«Дар маленького зернышка:</a:t>
            </a:r>
          </a:p>
          <a:p>
            <a:pPr algn="ctr"/>
            <a:r>
              <a:rPr lang="ru-RU" sz="4000" b="1" i="1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рымское хлебосольство»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50" y="6012823"/>
            <a:ext cx="914524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Романовский колледж индустрии гостеприимства</a:t>
            </a:r>
          </a:p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Директор Пальчук Марина, канд. пед. наук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817" y="0"/>
            <a:ext cx="9144000" cy="62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Крымско-татарская традиционная выпечка</a:t>
            </a:r>
          </a:p>
        </p:txBody>
      </p:sp>
      <p:pic>
        <p:nvPicPr>
          <p:cNvPr id="5" name="Рисунок 4" descr="C:\Users\Машуля\Desktop\Новая папка\чебурек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629760"/>
            <a:ext cx="36004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Машуля\Desktop\Новая папка\самса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2504" y="662287"/>
            <a:ext cx="3619696" cy="259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9289" y="4365104"/>
            <a:ext cx="8533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В древности представители </a:t>
            </a:r>
            <a:br>
              <a:rPr lang="ru-RU" sz="2800" dirty="0" smtClean="0"/>
            </a:br>
            <a:r>
              <a:rPr lang="ru-RU" sz="2800" dirty="0" smtClean="0"/>
              <a:t>этого народа клялись хлебом.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3718" y="3222506"/>
            <a:ext cx="2587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Чебуреки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65675" y="3269135"/>
            <a:ext cx="1769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Самса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74776" y="3284061"/>
            <a:ext cx="2480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Этли Икмэк</a:t>
            </a:r>
            <a:endParaRPr lang="ru-RU" sz="2800" dirty="0"/>
          </a:p>
        </p:txBody>
      </p:sp>
      <p:pic>
        <p:nvPicPr>
          <p:cNvPr id="2051" name="Picture 3" descr="F:\кухня\etli_ekmek_7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3" b="18048"/>
          <a:stretch/>
        </p:blipFill>
        <p:spPr bwMode="auto">
          <a:xfrm>
            <a:off x="6084168" y="679680"/>
            <a:ext cx="2664296" cy="2565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nfo.rkig.edu.ru/img/logo_ru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941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Машуля\Desktop\Новая папка\25049621_IMG_27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1930" y="620688"/>
            <a:ext cx="3096345" cy="2843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-817" y="0"/>
            <a:ext cx="9144000" cy="62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Армянская традиционная выпечка</a:t>
            </a:r>
          </a:p>
        </p:txBody>
      </p:sp>
      <p:pic>
        <p:nvPicPr>
          <p:cNvPr id="8" name="Рисунок 7" descr="C:\Users\Машуля\Desktop\Новая папка\мчадии.jpg"/>
          <p:cNvPicPr/>
          <p:nvPr/>
        </p:nvPicPr>
        <p:blipFill rotWithShape="1">
          <a:blip r:embed="rId3" cstate="print"/>
          <a:srcRect r="4771"/>
          <a:stretch/>
        </p:blipFill>
        <p:spPr bwMode="auto">
          <a:xfrm flipH="1">
            <a:off x="72862" y="620688"/>
            <a:ext cx="3446821" cy="289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Машуля\Desktop\Новая папка\gruzinskiy_hleb_shot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611" y="699245"/>
            <a:ext cx="3240360" cy="287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13235" y="3429000"/>
            <a:ext cx="1808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Мчади</a:t>
            </a:r>
            <a:endParaRPr lang="ru-RU" sz="3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46294" y="3475629"/>
            <a:ext cx="3065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Хлеб Шоти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2918" y="3419470"/>
            <a:ext cx="2624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Хачапури</a:t>
            </a:r>
            <a:endParaRPr lang="ru-RU" sz="3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2409" y="4437112"/>
            <a:ext cx="8533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Хлеб </a:t>
            </a:r>
            <a:r>
              <a:rPr lang="ru-RU" sz="2800" dirty="0"/>
              <a:t>— фаворит армянской кухни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и </a:t>
            </a:r>
            <a:r>
              <a:rPr lang="ru-RU" sz="2800" dirty="0"/>
              <a:t>появляется он на столе </a:t>
            </a:r>
            <a:r>
              <a:rPr lang="ru-RU" sz="2800" dirty="0" smtClean="0"/>
              <a:t>первым! </a:t>
            </a:r>
            <a:endParaRPr lang="ru-RU" sz="2800" dirty="0"/>
          </a:p>
        </p:txBody>
      </p:sp>
      <p:pic>
        <p:nvPicPr>
          <p:cNvPr id="15" name="Picture 2" descr="http://info.rkig.edu.ru/img/logo_r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817" y="0"/>
            <a:ext cx="9144000" cy="62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Белорусская традиционная выпечка</a:t>
            </a:r>
          </a:p>
        </p:txBody>
      </p:sp>
      <p:pic>
        <p:nvPicPr>
          <p:cNvPr id="4097" name="Picture 1" descr="F:\кухня\16885_Дзяд_белорусс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64020"/>
            <a:ext cx="4181475" cy="242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кухня\hvorost-kartofelnij_белорусска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20" y="650184"/>
            <a:ext cx="5334000" cy="244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624" y="3073812"/>
            <a:ext cx="1394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Дзяд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44174" y="3159151"/>
            <a:ext cx="4682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Хворост картофельный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36510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Хлеб белорусский всегда в почете!</a:t>
            </a:r>
          </a:p>
        </p:txBody>
      </p:sp>
      <p:pic>
        <p:nvPicPr>
          <p:cNvPr id="10" name="Picture 2" descr="http://info.rkig.edu.ru/img/logo_r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489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817" y="0"/>
            <a:ext cx="9144000" cy="62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Греческая традиционная выпечка</a:t>
            </a:r>
          </a:p>
        </p:txBody>
      </p:sp>
      <p:pic>
        <p:nvPicPr>
          <p:cNvPr id="5" name="Рисунок 4" descr="C:\Users\Машуля\Desktop\getIma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077" y="1103789"/>
            <a:ext cx="3468079" cy="232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77742" y="3430741"/>
            <a:ext cx="1936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Бугаца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3399071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Пирог Ревени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9931" y="4468614"/>
            <a:ext cx="8342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старину зерновые </a:t>
            </a:r>
            <a:r>
              <a:rPr lang="ru-RU" sz="2400" dirty="0"/>
              <a:t>культуры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составляли </a:t>
            </a:r>
            <a:r>
              <a:rPr lang="ru-RU" sz="2400" dirty="0"/>
              <a:t>основу рациона </a:t>
            </a:r>
            <a:r>
              <a:rPr lang="ru-RU" sz="2400" dirty="0" smtClean="0"/>
              <a:t>греков. </a:t>
            </a:r>
          </a:p>
          <a:p>
            <a:pPr algn="ctr"/>
            <a:r>
              <a:rPr lang="ru-RU" sz="2400" dirty="0" smtClean="0"/>
              <a:t>Особой </a:t>
            </a:r>
            <a:r>
              <a:rPr lang="ru-RU" sz="2400" dirty="0"/>
              <a:t>популярностью </a:t>
            </a:r>
            <a:r>
              <a:rPr lang="ru-RU" sz="2400" dirty="0" smtClean="0"/>
              <a:t>пользовалась выпечка </a:t>
            </a:r>
            <a:br>
              <a:rPr lang="ru-RU" sz="2400" dirty="0" smtClean="0"/>
            </a:br>
            <a:r>
              <a:rPr lang="ru-RU" sz="2400" dirty="0" smtClean="0"/>
              <a:t>из пшеницы </a:t>
            </a:r>
            <a:r>
              <a:rPr lang="ru-RU" sz="2400" dirty="0"/>
              <a:t>и </a:t>
            </a:r>
            <a:r>
              <a:rPr lang="ru-RU" sz="2400" dirty="0" smtClean="0"/>
              <a:t>ячменя.</a:t>
            </a:r>
          </a:p>
        </p:txBody>
      </p:sp>
      <p:pic>
        <p:nvPicPr>
          <p:cNvPr id="3073" name="Picture 1" descr="F:\кухня\pirog-ravani-гре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17" y="1115406"/>
            <a:ext cx="3810000" cy="225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nfo.rkig.edu.ru/img/logo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3195"/>
          <a:stretch/>
        </p:blipFill>
        <p:spPr>
          <a:xfrm>
            <a:off x="-512859" y="0"/>
            <a:ext cx="9658511" cy="68853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44624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3600" dirty="0"/>
              <a:t>Хлеб – посол мира </a:t>
            </a:r>
          </a:p>
          <a:p>
            <a:pPr algn="r"/>
            <a:r>
              <a:rPr lang="ru-RU" sz="3600" dirty="0"/>
              <a:t>и дружбы между </a:t>
            </a:r>
          </a:p>
          <a:p>
            <a:pPr algn="r"/>
            <a:r>
              <a:rPr lang="ru-RU" sz="3600" dirty="0"/>
              <a:t>народами, остается</a:t>
            </a:r>
          </a:p>
          <a:p>
            <a:pPr algn="r"/>
            <a:r>
              <a:rPr lang="ru-RU" sz="3600" dirty="0"/>
              <a:t>им и ныне.</a:t>
            </a:r>
          </a:p>
          <a:p>
            <a:pPr algn="r"/>
            <a:r>
              <a:rPr lang="ru-RU" sz="3600" dirty="0"/>
              <a:t>Изменяется жизнь, </a:t>
            </a:r>
          </a:p>
          <a:p>
            <a:pPr algn="r"/>
            <a:r>
              <a:rPr lang="ru-RU" sz="3600" dirty="0"/>
              <a:t>переоцениваются </a:t>
            </a:r>
          </a:p>
          <a:p>
            <a:pPr algn="r"/>
            <a:r>
              <a:rPr lang="ru-RU" sz="3600" dirty="0"/>
              <a:t>ценности, а </a:t>
            </a:r>
          </a:p>
          <a:p>
            <a:pPr algn="r"/>
            <a:r>
              <a:rPr lang="ru-RU" sz="3600" dirty="0"/>
              <a:t>хлеб-батюшка, </a:t>
            </a:r>
          </a:p>
          <a:p>
            <a:pPr algn="r"/>
            <a:r>
              <a:rPr lang="ru-RU" sz="3600" dirty="0"/>
              <a:t>хлеб-кормилец </a:t>
            </a:r>
          </a:p>
          <a:p>
            <a:pPr algn="r"/>
            <a:r>
              <a:rPr lang="ru-RU" sz="3600" dirty="0"/>
              <a:t>остается самой </a:t>
            </a:r>
          </a:p>
          <a:p>
            <a:pPr algn="r"/>
            <a:r>
              <a:rPr lang="ru-RU" sz="3600" dirty="0"/>
              <a:t>большой ценностью.</a:t>
            </a:r>
          </a:p>
        </p:txBody>
      </p:sp>
    </p:spTree>
    <p:extLst>
      <p:ext uri="{BB962C8B-B14F-4D97-AF65-F5344CB8AC3E}">
        <p14:creationId xmlns:p14="http://schemas.microsoft.com/office/powerpoint/2010/main" val="6639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ливадия_200x10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232" y="2272820"/>
            <a:ext cx="9216231" cy="4575175"/>
          </a:xfrm>
          <a:prstGeom prst="rect">
            <a:avLst/>
          </a:prstGeom>
          <a:noFill/>
        </p:spPr>
      </p:pic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0" y="44624"/>
            <a:ext cx="903649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dirty="0" smtClean="0"/>
              <a:t>Педагогический коллектив РКИГ ведет </a:t>
            </a:r>
            <a:br>
              <a:rPr lang="ru-RU" sz="2800" dirty="0" smtClean="0"/>
            </a:br>
            <a:r>
              <a:rPr lang="ru-RU" sz="2800" dirty="0" smtClean="0"/>
              <a:t>научно-исследовательскую работу </a:t>
            </a:r>
            <a:br>
              <a:rPr lang="ru-RU" sz="2800" dirty="0" smtClean="0"/>
            </a:br>
            <a:r>
              <a:rPr lang="ru-RU" sz="2800" dirty="0" smtClean="0"/>
              <a:t>по восстановлению </a:t>
            </a:r>
            <a:r>
              <a:rPr lang="ru-RU" sz="2800" dirty="0"/>
              <a:t>кулинарных рецептов </a:t>
            </a:r>
            <a:r>
              <a:rPr lang="ru-RU" sz="2800" dirty="0" smtClean="0"/>
              <a:t>блюд </a:t>
            </a:r>
            <a:br>
              <a:rPr lang="ru-RU" sz="2800" dirty="0" smtClean="0"/>
            </a:br>
            <a:r>
              <a:rPr lang="ru-RU" sz="2800" dirty="0" smtClean="0"/>
              <a:t>и кондитерских изделий </a:t>
            </a:r>
            <a:r>
              <a:rPr lang="ru-RU" sz="2800" dirty="0"/>
              <a:t>императорской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семьи </a:t>
            </a:r>
            <a:r>
              <a:rPr lang="ru-RU" sz="2800" dirty="0"/>
              <a:t>Романовых.</a:t>
            </a:r>
            <a:endParaRPr lang="ru-RU" alt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76772"/>
            <a:ext cx="6768752" cy="5076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690393"/>
            <a:ext cx="3635896" cy="2726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zam1\Desktop\DSC07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3347864" cy="2510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0" y="0"/>
            <a:ext cx="9144000" cy="629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Приготовление хлеба</a:t>
            </a:r>
          </a:p>
        </p:txBody>
      </p:sp>
    </p:spTree>
    <p:extLst>
      <p:ext uri="{BB962C8B-B14F-4D97-AF65-F5344CB8AC3E}">
        <p14:creationId xmlns:p14="http://schemas.microsoft.com/office/powerpoint/2010/main" val="26822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4315" cy="43007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57" y="2150368"/>
            <a:ext cx="6276843" cy="47076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4801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49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642" y="116632"/>
            <a:ext cx="856895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Всем известный диалог из кинофильма «Девчата»:</a:t>
            </a:r>
          </a:p>
          <a:p>
            <a:pPr algn="ctr"/>
            <a:r>
              <a:rPr lang="ru-RU" sz="2000" b="1" dirty="0"/>
              <a:t>– Кем же ты сюда работать приехала.</a:t>
            </a:r>
          </a:p>
          <a:p>
            <a:pPr algn="ctr"/>
            <a:r>
              <a:rPr lang="ru-RU" sz="2000" b="1" dirty="0"/>
              <a:t>– Поваром… Я Симферопольское кулинарное училище кончила…</a:t>
            </a:r>
          </a:p>
          <a:p>
            <a:pPr algn="ctr"/>
            <a:r>
              <a:rPr lang="ru-RU" sz="2000" b="1" dirty="0" smtClean="0"/>
              <a:t>Прототипом </a:t>
            </a:r>
            <a:r>
              <a:rPr lang="ru-RU" sz="2000" b="1" dirty="0"/>
              <a:t>главной героини Тоси Кислицыной стала учащаяся РКИГ </a:t>
            </a:r>
            <a:r>
              <a:rPr lang="ru-RU" sz="2000" b="1" dirty="0" smtClean="0"/>
              <a:t>– Мария Смотрик (1956 г.).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" name="Picture 2" descr="http://info.rkig.edu.ru/img/logo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226" y="5627276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117180"/>
            <a:ext cx="8093923" cy="3530388"/>
          </a:xfrm>
        </p:spPr>
      </p:pic>
    </p:spTree>
    <p:extLst>
      <p:ext uri="{BB962C8B-B14F-4D97-AF65-F5344CB8AC3E}">
        <p14:creationId xmlns:p14="http://schemas.microsoft.com/office/powerpoint/2010/main" val="108333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rom-ua.com/upload/articles/2015/01/13/medium/1421146481_77_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" y="1844823"/>
            <a:ext cx="9120602" cy="50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 каждого свой хлеб. </a:t>
            </a:r>
          </a:p>
          <a:p>
            <a:pPr algn="ctr"/>
            <a:r>
              <a:rPr lang="ru-RU" sz="2800" dirty="0" smtClean="0"/>
              <a:t>Каждый по своему воспринимает и ценит его. </a:t>
            </a:r>
          </a:p>
          <a:p>
            <a:pPr algn="ctr"/>
            <a:r>
              <a:rPr lang="ru-RU" sz="2800" dirty="0" smtClean="0"/>
              <a:t>Но главное для всех: хлеб – это жизнь!</a:t>
            </a:r>
          </a:p>
        </p:txBody>
      </p:sp>
    </p:spTree>
    <p:extLst>
      <p:ext uri="{BB962C8B-B14F-4D97-AF65-F5344CB8AC3E}">
        <p14:creationId xmlns:p14="http://schemas.microsoft.com/office/powerpoint/2010/main" val="2320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Марина Ивановн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412776"/>
            <a:ext cx="2664296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8437" y="476672"/>
            <a:ext cx="7767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cap="all" dirty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благодарю за </a:t>
            </a:r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en-US" sz="40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cap="all" dirty="0"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6607" y="5733256"/>
            <a:ext cx="4746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www.rkig.edu.ru</a:t>
            </a:r>
            <a:endParaRPr lang="ru-RU" sz="3600" b="1" cap="all" dirty="0"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8064" y="3797316"/>
            <a:ext cx="27433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Пальчук</a:t>
            </a:r>
          </a:p>
          <a:p>
            <a:r>
              <a:rPr lang="ru-RU" sz="4000" b="1" cap="all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марина</a:t>
            </a:r>
          </a:p>
          <a:p>
            <a:endParaRPr lang="ru-RU" sz="4000" b="1" cap="all" dirty="0" smtClean="0">
              <a:solidFill>
                <a:schemeClr val="accent6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839"/>
            <a:ext cx="9144000" cy="514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Крымчане хлебосольны. </a:t>
            </a:r>
            <a:br>
              <a:rPr lang="ru-RU" sz="3200" dirty="0" smtClean="0"/>
            </a:br>
            <a:r>
              <a:rPr lang="ru-RU" sz="3200" dirty="0" smtClean="0"/>
              <a:t>Дорогих гостей мы встречаем хлебом-солью.</a:t>
            </a:r>
          </a:p>
        </p:txBody>
      </p:sp>
    </p:spTree>
    <p:extLst>
      <p:ext uri="{BB962C8B-B14F-4D97-AF65-F5344CB8AC3E}">
        <p14:creationId xmlns:p14="http://schemas.microsoft.com/office/powerpoint/2010/main" val="6010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41156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Издавна у славян существовал обычай:</a:t>
            </a:r>
            <a:br>
              <a:rPr lang="ru-RU" sz="2800" dirty="0" smtClean="0"/>
            </a:br>
            <a:r>
              <a:rPr lang="ru-RU" sz="2800" dirty="0" smtClean="0"/>
              <a:t>люди, преломившие хлеб, </a:t>
            </a:r>
            <a:br>
              <a:rPr lang="ru-RU" sz="2800" dirty="0" smtClean="0"/>
            </a:br>
            <a:r>
              <a:rPr lang="ru-RU" sz="2800" dirty="0" smtClean="0"/>
              <a:t>становятся друзьями на всю жизнь.</a:t>
            </a:r>
          </a:p>
          <a:p>
            <a:pPr algn="just"/>
            <a:endParaRPr lang="ru-RU" sz="2800" dirty="0"/>
          </a:p>
        </p:txBody>
      </p:sp>
      <p:pic>
        <p:nvPicPr>
          <p:cNvPr id="9218" name="Picture 2" descr="http://dn.into.ua/img/news/img_140130_014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2922"/>
            <a:ext cx="5175078" cy="51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nfo.rkig.edu.ru/img/logo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Над </a:t>
            </a:r>
            <a:r>
              <a:rPr lang="ru-RU" sz="2800" dirty="0"/>
              <a:t>входом в пекарни, хлебные лавки </a:t>
            </a:r>
            <a:r>
              <a:rPr lang="ru-RU" sz="2800" dirty="0" smtClean="0"/>
              <a:t>и булочные вывешивали </a:t>
            </a:r>
            <a:r>
              <a:rPr lang="ru-RU" sz="2800" dirty="0"/>
              <a:t>большие кренделя, </a:t>
            </a:r>
            <a:r>
              <a:rPr lang="ru-RU" sz="2800" dirty="0" smtClean="0"/>
              <a:t>сделанные из </a:t>
            </a:r>
            <a:r>
              <a:rPr lang="ru-RU" sz="2800" dirty="0"/>
              <a:t>металла или </a:t>
            </a:r>
            <a:r>
              <a:rPr lang="ru-RU" sz="2800" dirty="0" smtClean="0"/>
              <a:t>дерева. </a:t>
            </a:r>
            <a:endParaRPr lang="ru-RU" sz="2800" dirty="0"/>
          </a:p>
        </p:txBody>
      </p:sp>
      <p:pic>
        <p:nvPicPr>
          <p:cNvPr id="7170" name="Picture 2" descr="фото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19563" r="13927" b="21746"/>
          <a:stretch/>
        </p:blipFill>
        <p:spPr bwMode="auto">
          <a:xfrm>
            <a:off x="1619672" y="1772816"/>
            <a:ext cx="5760640" cy="45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nfo.rkig.edu.ru/img/logo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6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72976832"/>
              </p:ext>
            </p:extLst>
          </p:nvPr>
        </p:nvGraphicFramePr>
        <p:xfrm>
          <a:off x="103119" y="1052736"/>
          <a:ext cx="9073008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77723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Республике Крым насчитывается около 125 этносов, среди которых наиболее численными являются:</a:t>
            </a:r>
            <a:endParaRPr lang="ru-RU" sz="2400" dirty="0"/>
          </a:p>
        </p:txBody>
      </p:sp>
      <p:pic>
        <p:nvPicPr>
          <p:cNvPr id="7" name="Picture 2" descr="http://info.rkig.edu.ru/img/logo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897" y="-27384"/>
            <a:ext cx="9117075" cy="155679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Традиционная выпечка </a:t>
            </a:r>
            <a:br>
              <a:rPr lang="ru-RU" sz="4400" b="1" dirty="0" smtClean="0"/>
            </a:br>
            <a:r>
              <a:rPr lang="ru-RU" sz="4400" b="1" dirty="0" smtClean="0"/>
              <a:t>народов Крыма</a:t>
            </a:r>
            <a:endParaRPr lang="ru-RU" sz="4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2313" y="2420888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У каждого народа существует исторически сложившийся ассортимент хлеба и хлебобулочных изделий. </a:t>
            </a:r>
          </a:p>
        </p:txBody>
      </p:sp>
      <p:pic>
        <p:nvPicPr>
          <p:cNvPr id="4" name="Picture 2" descr="http://info.rkig.edu.ru/img/logo_r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9144000" cy="62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Русская традиционная выпечка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831" y="472514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Южные народности одними </a:t>
            </a:r>
            <a:r>
              <a:rPr lang="ru-RU" sz="2400" dirty="0"/>
              <a:t>из первых овладели техникой приготовления муки, именно поэтому для </a:t>
            </a:r>
            <a:r>
              <a:rPr lang="ru-RU" sz="2400" dirty="0" smtClean="0"/>
              <a:t>крымской кухни свойственна разнообразная выпечка:</a:t>
            </a:r>
            <a:r>
              <a:rPr lang="ru-RU" sz="2400" dirty="0"/>
              <a:t> </a:t>
            </a:r>
            <a:r>
              <a:rPr lang="ru-RU" sz="2400" dirty="0" smtClean="0"/>
              <a:t>пироги, пышки, кулебяки, </a:t>
            </a:r>
            <a:br>
              <a:rPr lang="ru-RU" sz="2400" dirty="0" smtClean="0"/>
            </a:br>
            <a:r>
              <a:rPr lang="ru-RU" sz="2400" dirty="0" smtClean="0"/>
              <a:t>караваи, крендели, калачи.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8389" y="3274091"/>
            <a:ext cx="2066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Каравай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90131" y="3315780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Блины</a:t>
            </a:r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72200" y="3315780"/>
            <a:ext cx="184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Расстегаи</a:t>
            </a:r>
            <a:endParaRPr lang="ru-RU" sz="2400" dirty="0"/>
          </a:p>
        </p:txBody>
      </p:sp>
      <p:pic>
        <p:nvPicPr>
          <p:cNvPr id="6146" name="Picture 2" descr="F:\кухня\бли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07" y="629760"/>
            <a:ext cx="3781000" cy="2736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vkuse.com/img/hV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/>
          <a:stretch/>
        </p:blipFill>
        <p:spPr bwMode="auto">
          <a:xfrm>
            <a:off x="5652159" y="672274"/>
            <a:ext cx="3178323" cy="2592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кухня\rfh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/>
          <a:stretch/>
        </p:blipFill>
        <p:spPr bwMode="auto">
          <a:xfrm>
            <a:off x="0" y="622420"/>
            <a:ext cx="3283370" cy="2799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nfo.rkig.edu.ru/img/logo_r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817" y="0"/>
            <a:ext cx="9144000" cy="62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Караимская традиционная выпечка</a:t>
            </a:r>
          </a:p>
        </p:txBody>
      </p:sp>
      <p:pic>
        <p:nvPicPr>
          <p:cNvPr id="1026" name="Рисунок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9" r="-259" b="-897"/>
          <a:stretch>
            <a:fillRect/>
          </a:stretch>
        </p:blipFill>
        <p:spPr bwMode="auto">
          <a:xfrm>
            <a:off x="0" y="629760"/>
            <a:ext cx="3429000" cy="236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0" r="-201" b="-824"/>
          <a:stretch>
            <a:fillRect/>
          </a:stretch>
        </p:blipFill>
        <p:spPr bwMode="auto">
          <a:xfrm>
            <a:off x="5724128" y="629760"/>
            <a:ext cx="3162300" cy="236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7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-539" r="4828" b="-880"/>
          <a:stretch/>
        </p:blipFill>
        <p:spPr bwMode="auto">
          <a:xfrm>
            <a:off x="2722612" y="657994"/>
            <a:ext cx="3361556" cy="233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3718" y="3046381"/>
            <a:ext cx="2308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Калачих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2996952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Караимские пирожки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3024275"/>
            <a:ext cx="2077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Псатыр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1939" y="4149080"/>
            <a:ext cx="82705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«</a:t>
            </a:r>
            <a:r>
              <a:rPr lang="ru-RU" sz="2800" dirty="0"/>
              <a:t>Хорошая хозяйка из теста и мяса испечет пирог, плохая — мясо поджарит,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а </a:t>
            </a:r>
            <a:r>
              <a:rPr lang="ru-RU" sz="2800" dirty="0"/>
              <a:t>из теста сделает лепешку</a:t>
            </a:r>
            <a:r>
              <a:rPr lang="ru-RU" sz="2800" dirty="0" smtClean="0"/>
              <a:t>»</a:t>
            </a:r>
          </a:p>
          <a:p>
            <a:pPr algn="ctr"/>
            <a:r>
              <a:rPr lang="ru-RU" sz="2800" dirty="0" smtClean="0"/>
              <a:t>(известная караимская поговорка)</a:t>
            </a:r>
            <a:endParaRPr lang="ru-RU" sz="2800" dirty="0"/>
          </a:p>
        </p:txBody>
      </p:sp>
      <p:pic>
        <p:nvPicPr>
          <p:cNvPr id="12" name="Picture 2" descr="http://info.rkig.edu.ru/img/logo_r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4522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9d8602bdc4b3018df686c10f094207462d7869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Words>280</Words>
  <Application>Microsoft Office PowerPoint</Application>
  <PresentationFormat>Экран (4:3)</PresentationFormat>
  <Paragraphs>71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Century Schoolbook</vt:lpstr>
      <vt:lpstr>Georgia</vt:lpstr>
      <vt:lpstr>Monotype Corsiva</vt:lpstr>
      <vt:lpstr>Times New Roman</vt:lpstr>
      <vt:lpstr>Trebuchet MS</vt:lpstr>
      <vt:lpstr>Wingdings</vt:lpstr>
      <vt:lpstr>Wingdings 2</vt:lpstr>
      <vt:lpstr>Эркер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Традиционная выпечка  народов Крыма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zam1</dc:creator>
  <cp:lastModifiedBy>slserg</cp:lastModifiedBy>
  <cp:revision>58</cp:revision>
  <cp:lastPrinted>2015-06-24T16:06:00Z</cp:lastPrinted>
  <dcterms:created xsi:type="dcterms:W3CDTF">2014-02-11T07:03:08Z</dcterms:created>
  <dcterms:modified xsi:type="dcterms:W3CDTF">2015-06-29T06:29:42Z</dcterms:modified>
</cp:coreProperties>
</file>